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autoCompressPictures="0">
  <p:sldMasterIdLst>
    <p:sldMasterId id="2147483660" r:id="rId1"/>
  </p:sldMasterIdLst>
  <p:notesMasterIdLst>
    <p:notesMasterId r:id="rId2"/>
  </p:notesMasterIdLst>
  <p:sldIdLst>
    <p:sldId id="256" r:id="rId3"/>
  </p:sldIdLst>
  <p:sldSz cx="7559675" cy="1069181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457"/>
    <p:restoredTop sz="94614"/>
  </p:normalViewPr>
  <p:slideViewPr>
    <p:cSldViewPr snapToGrid="0" snapToObjects="1">
      <p:cViewPr varScale="1">
        <p:scale>
          <a:sx n="100" d="100"/>
          <a:sy n="100" d="100"/>
        </p:scale>
        <p:origin x="4328" y="192"/>
      </p:cViewPr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presProps" Target="presProps.xml"  /><Relationship Id="rId5" Type="http://schemas.openxmlformats.org/officeDocument/2006/relationships/viewProps" Target="viewProps.xml"  /><Relationship Id="rId6" Type="http://schemas.openxmlformats.org/officeDocument/2006/relationships/theme" Target="theme/theme1.xml"  /><Relationship Id="rId7" Type="http://schemas.openxmlformats.org/officeDocument/2006/relationships/tableStyles" Target="tableStyles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kumimoji="1"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3626B4AB-43E6-C741-BC41-97F4D296DA63}" type="datetime1">
              <a:rPr kumimoji="1" lang="ko-KR" altLang="en-US" smtClean="0"/>
              <a:t>2025. 5. 16.</a:t>
            </a:fld>
            <a:endParaRPr kumimoji="1"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ko-KR" altLang="en-US"/>
              <a:t>마스터 텍스트 스타일 편집</a:t>
            </a:r>
          </a:p>
          <a:p>
            <a:pPr lvl="1"/>
            <a:r>
              <a:rPr kumimoji="1" lang="ko-KR" altLang="en-US"/>
              <a:t>둘째 수준</a:t>
            </a:r>
          </a:p>
          <a:p>
            <a:pPr lvl="2"/>
            <a:r>
              <a:rPr kumimoji="1" lang="ko-KR" altLang="en-US"/>
              <a:t>셋째 수준</a:t>
            </a:r>
          </a:p>
          <a:p>
            <a:pPr lvl="3"/>
            <a:r>
              <a:rPr kumimoji="1" lang="ko-KR" altLang="en-US"/>
              <a:t>넷째 수준</a:t>
            </a:r>
          </a:p>
          <a:p>
            <a:pPr lvl="4"/>
            <a:r>
              <a:rPr kumimoji="1"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kumimoji="1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EFB4DF8B-EB38-8E4F-BE6E-5D00977AE3D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8567288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1.xml" 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4DF8B-EB38-8E4F-BE6E-5D00977AE3D6}" type="slidenum">
              <a:rPr kumimoji="1" lang="ko-KR" altLang="en-US" smtClean="0"/>
              <a:t>1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4067903139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F972-7A66-544B-B031-8CF83F08C4A4}" type="datetimeFigureOut">
              <a:rPr kumimoji="1" lang="ko-KR" altLang="en-US" smtClean="0"/>
              <a:t>2025. 5. 16.</a:t>
            </a:fld>
            <a:endParaRPr kumimoji="1"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2AA8-A8D7-E346-8D8F-C0536EA03FFB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447452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F972-7A66-544B-B031-8CF83F08C4A4}" type="datetimeFigureOut">
              <a:rPr kumimoji="1" lang="ko-KR" altLang="en-US" smtClean="0"/>
              <a:t>2025. 5. 16.</a:t>
            </a:fld>
            <a:endParaRPr kumimoji="1"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2AA8-A8D7-E346-8D8F-C0536EA03FFB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626346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F972-7A66-544B-B031-8CF83F08C4A4}" type="datetimeFigureOut">
              <a:rPr kumimoji="1" lang="ko-KR" altLang="en-US" smtClean="0"/>
              <a:t>2025. 5. 16.</a:t>
            </a:fld>
            <a:endParaRPr kumimoji="1"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2AA8-A8D7-E346-8D8F-C0536EA03FFB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64771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F972-7A66-544B-B031-8CF83F08C4A4}" type="datetimeFigureOut">
              <a:rPr kumimoji="1" lang="ko-KR" altLang="en-US" smtClean="0"/>
              <a:t>2025. 5. 16.</a:t>
            </a:fld>
            <a:endParaRPr kumimoji="1"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2AA8-A8D7-E346-8D8F-C0536EA03FFB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838988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F972-7A66-544B-B031-8CF83F08C4A4}" type="datetimeFigureOut">
              <a:rPr kumimoji="1" lang="ko-KR" altLang="en-US" smtClean="0"/>
              <a:t>2025. 5. 16.</a:t>
            </a:fld>
            <a:endParaRPr kumimoji="1"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2AA8-A8D7-E346-8D8F-C0536EA03FFB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467767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F972-7A66-544B-B031-8CF83F08C4A4}" type="datetimeFigureOut">
              <a:rPr kumimoji="1" lang="ko-KR" altLang="en-US" smtClean="0"/>
              <a:t>2025. 5. 16.</a:t>
            </a:fld>
            <a:endParaRPr kumimoji="1"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2AA8-A8D7-E346-8D8F-C0536EA03FFB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341455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F972-7A66-544B-B031-8CF83F08C4A4}" type="datetimeFigureOut">
              <a:rPr kumimoji="1" lang="ko-KR" altLang="en-US" smtClean="0"/>
              <a:t>2025. 5. 16.</a:t>
            </a:fld>
            <a:endParaRPr kumimoji="1"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2AA8-A8D7-E346-8D8F-C0536EA03FFB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812378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F972-7A66-544B-B031-8CF83F08C4A4}" type="datetimeFigureOut">
              <a:rPr kumimoji="1" lang="ko-KR" altLang="en-US" smtClean="0"/>
              <a:t>2025. 5. 16.</a:t>
            </a:fld>
            <a:endParaRPr kumimoji="1"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2AA8-A8D7-E346-8D8F-C0536EA03FFB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098613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F972-7A66-544B-B031-8CF83F08C4A4}" type="datetimeFigureOut">
              <a:rPr kumimoji="1" lang="ko-KR" altLang="en-US" smtClean="0"/>
              <a:t>2025. 5. 16.</a:t>
            </a:fld>
            <a:endParaRPr kumimoji="1"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2AA8-A8D7-E346-8D8F-C0536EA03FFB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609897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F972-7A66-544B-B031-8CF83F08C4A4}" type="datetimeFigureOut">
              <a:rPr kumimoji="1" lang="ko-KR" altLang="en-US" smtClean="0"/>
              <a:t>2025. 5. 16.</a:t>
            </a:fld>
            <a:endParaRPr kumimoji="1"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2AA8-A8D7-E346-8D8F-C0536EA03FFB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577738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ko-KR" altLang="en-US"/>
              <a:t>아이콘을 클릭하여 그림 추가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F972-7A66-544B-B031-8CF83F08C4A4}" type="datetimeFigureOut">
              <a:rPr kumimoji="1" lang="ko-KR" altLang="en-US" smtClean="0"/>
              <a:t>2025. 5. 16.</a:t>
            </a:fld>
            <a:endParaRPr kumimoji="1"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2AA8-A8D7-E346-8D8F-C0536EA03FFB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384738222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8F972-7A66-544B-B031-8CF83F08C4A4}" type="datetimeFigureOut">
              <a:rPr kumimoji="1" lang="ko-KR" altLang="en-US" smtClean="0"/>
              <a:t>2025. 5. 16.</a:t>
            </a:fld>
            <a:endParaRPr kumimoji="1"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D2AA8-A8D7-E346-8D8F-C0536EA03FFB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268830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1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1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1.xml"  /><Relationship Id="rId3" Type="http://schemas.openxmlformats.org/officeDocument/2006/relationships/image" Target="../media/image1.jpeg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D8DDAE9F-8817-7041-A284-54DEE8AE37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7" y="5556"/>
            <a:ext cx="7556500" cy="106807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5B86D84B-ECDE-B54B-941F-75F4E98CA2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3025" y="3383082"/>
            <a:ext cx="6076359" cy="1896948"/>
          </a:xfrm>
        </p:spPr>
        <p:txBody>
          <a:bodyPr>
            <a:normAutofit/>
          </a:bodyPr>
          <a:lstStyle/>
          <a:p>
            <a:r>
              <a:rPr kumimoji="1" lang="ko-KR" altLang="en-US" sz="900" dirty="0">
                <a:solidFill>
                  <a:srgbClr val="FF0000"/>
                </a:solidFill>
              </a:rPr>
              <a:t>연락처가 변경되었을 경우 반드시 </a:t>
            </a:r>
            <a:r>
              <a:rPr kumimoji="1" lang="ko-KR" altLang="en-US" sz="900" dirty="0" err="1">
                <a:solidFill>
                  <a:srgbClr val="FF0000"/>
                </a:solidFill>
              </a:rPr>
              <a:t>대회본부로</a:t>
            </a:r>
            <a:r>
              <a:rPr kumimoji="1" lang="ko-KR" altLang="en-US" sz="900" dirty="0">
                <a:solidFill>
                  <a:srgbClr val="FF0000"/>
                </a:solidFill>
              </a:rPr>
              <a:t> 연락하여야 하며</a:t>
            </a:r>
            <a:r>
              <a:rPr kumimoji="1" lang="en-US" altLang="ko-KR" sz="900" dirty="0">
                <a:solidFill>
                  <a:srgbClr val="FF0000"/>
                </a:solidFill>
              </a:rPr>
              <a:t>, </a:t>
            </a:r>
            <a:r>
              <a:rPr kumimoji="1" lang="ko-KR" altLang="en-US" sz="900" dirty="0" err="1">
                <a:solidFill>
                  <a:srgbClr val="FF0000"/>
                </a:solidFill>
              </a:rPr>
              <a:t>연락불통에</a:t>
            </a:r>
            <a:r>
              <a:rPr kumimoji="1" lang="ko-KR" altLang="en-US" sz="900" dirty="0">
                <a:solidFill>
                  <a:srgbClr val="FF0000"/>
                </a:solidFill>
              </a:rPr>
              <a:t> 관한 불이익은 </a:t>
            </a:r>
            <a:r>
              <a:rPr kumimoji="1" lang="ko-KR" altLang="en-US" sz="900" dirty="0" err="1">
                <a:solidFill>
                  <a:srgbClr val="FF0000"/>
                </a:solidFill>
              </a:rPr>
              <a:t>출품자에게</a:t>
            </a:r>
            <a:r>
              <a:rPr kumimoji="1" lang="ko-KR" altLang="en-US" sz="900" dirty="0">
                <a:solidFill>
                  <a:srgbClr val="FF0000"/>
                </a:solidFill>
              </a:rPr>
              <a:t> 있음</a:t>
            </a:r>
            <a:endParaRPr kumimoji="1" lang="en-US" altLang="ko-KR" sz="900" dirty="0">
              <a:solidFill>
                <a:srgbClr val="FF0000"/>
              </a:solidFill>
            </a:endParaRPr>
          </a:p>
          <a:p>
            <a:pPr algn="l"/>
            <a:endParaRPr kumimoji="1" lang="en-US" altLang="ko-KR" sz="900" dirty="0"/>
          </a:p>
          <a:p>
            <a:pPr algn="l"/>
            <a:r>
              <a:rPr kumimoji="1" lang="ko-KR" altLang="en-US" sz="900" dirty="0"/>
              <a:t>  가</a:t>
            </a:r>
            <a:r>
              <a:rPr kumimoji="1" lang="en-US" altLang="ko-KR" sz="900" dirty="0"/>
              <a:t>. </a:t>
            </a:r>
            <a:r>
              <a:rPr kumimoji="1" lang="ko-KR" altLang="en-US" sz="900" dirty="0"/>
              <a:t>수집된 개인정보는 </a:t>
            </a:r>
            <a:r>
              <a:rPr kumimoji="1" lang="ko-KR" altLang="en-US" sz="900" dirty="0" err="1"/>
              <a:t>한글디자인</a:t>
            </a:r>
            <a:r>
              <a:rPr kumimoji="1" lang="ko-KR" altLang="en-US" sz="900" dirty="0"/>
              <a:t> 공모전 이외의 다른 목적에는 절대 사용되지 않습니다</a:t>
            </a:r>
            <a:r>
              <a:rPr kumimoji="1" lang="en-US" altLang="ko-KR" sz="900" dirty="0"/>
              <a:t>.</a:t>
            </a:r>
          </a:p>
          <a:p>
            <a:pPr algn="l"/>
            <a:r>
              <a:rPr kumimoji="1" lang="en-US" altLang="ko-KR" sz="900" dirty="0"/>
              <a:t>  </a:t>
            </a:r>
            <a:r>
              <a:rPr kumimoji="1" lang="ko-KR" altLang="en-US" sz="900" dirty="0"/>
              <a:t>나</a:t>
            </a:r>
            <a:r>
              <a:rPr kumimoji="1" lang="en-US" altLang="ko-KR" sz="900" dirty="0"/>
              <a:t>. </a:t>
            </a:r>
            <a:r>
              <a:rPr kumimoji="1" lang="ko-KR" altLang="en-US" sz="900" dirty="0"/>
              <a:t>개인정보 수집 및 이용에 동의 하십니까</a:t>
            </a:r>
            <a:r>
              <a:rPr kumimoji="1" lang="en-US" altLang="ko-KR" sz="900" dirty="0"/>
              <a:t>?  </a:t>
            </a:r>
            <a:r>
              <a:rPr kumimoji="1" lang="ko-KR" altLang="en-US" sz="900" dirty="0"/>
              <a:t>동의 </a:t>
            </a:r>
            <a:r>
              <a:rPr kumimoji="1" lang="en-US" altLang="ko-KR" sz="900" dirty="0"/>
              <a:t>(     )       </a:t>
            </a:r>
            <a:r>
              <a:rPr kumimoji="1" lang="ko-KR" altLang="en-US" sz="900" dirty="0"/>
              <a:t>미동의 </a:t>
            </a:r>
            <a:r>
              <a:rPr kumimoji="1" lang="en-US" altLang="ko-KR" sz="900" dirty="0"/>
              <a:t>(    )</a:t>
            </a:r>
          </a:p>
          <a:p>
            <a:pPr algn="l"/>
            <a:r>
              <a:rPr kumimoji="1" lang="en-US" altLang="ko-KR" sz="900" dirty="0"/>
              <a:t>      *</a:t>
            </a:r>
            <a:r>
              <a:rPr kumimoji="1" lang="ko-KR" altLang="en-US" sz="900" dirty="0"/>
              <a:t>개인정보의 수집 및 이용에 대해 거부할 권리가 있으며</a:t>
            </a:r>
            <a:r>
              <a:rPr kumimoji="1" lang="en-US" altLang="ko-KR" sz="900" dirty="0"/>
              <a:t>, </a:t>
            </a:r>
            <a:r>
              <a:rPr kumimoji="1" lang="ko-KR" altLang="en-US" sz="900" dirty="0"/>
              <a:t>이를 거부할 경우 </a:t>
            </a:r>
            <a:r>
              <a:rPr kumimoji="1" lang="ko-KR" altLang="en-US" sz="900" dirty="0" err="1"/>
              <a:t>작품공모</a:t>
            </a:r>
            <a:r>
              <a:rPr kumimoji="1" lang="ko-KR" altLang="en-US" sz="900" dirty="0"/>
              <a:t> 출품에 접수를 할 수 없습니다</a:t>
            </a:r>
            <a:r>
              <a:rPr kumimoji="1" lang="en-US" altLang="ko-KR" sz="900" dirty="0"/>
              <a:t>.</a:t>
            </a:r>
          </a:p>
          <a:p>
            <a:pPr algn="l"/>
            <a:r>
              <a:rPr kumimoji="1" lang="en-US" altLang="ko-KR" sz="900" dirty="0"/>
              <a:t>  </a:t>
            </a:r>
            <a:r>
              <a:rPr kumimoji="1" lang="ko-KR" altLang="en-US" sz="900" dirty="0"/>
              <a:t>다</a:t>
            </a:r>
            <a:r>
              <a:rPr kumimoji="1" lang="en-US" altLang="ko-KR" sz="900" dirty="0"/>
              <a:t>. </a:t>
            </a:r>
            <a:r>
              <a:rPr kumimoji="1" lang="ko-KR" altLang="en-US" sz="900" dirty="0"/>
              <a:t>입상이 되지 않을 경우 작품 반환 여부</a:t>
            </a:r>
            <a:r>
              <a:rPr kumimoji="1" lang="en-US" altLang="ko-KR" sz="900" dirty="0"/>
              <a:t>?  </a:t>
            </a:r>
            <a:r>
              <a:rPr kumimoji="1" lang="ko-KR" altLang="en-US" sz="900" dirty="0"/>
              <a:t>반환 </a:t>
            </a:r>
            <a:r>
              <a:rPr kumimoji="1" lang="en-US" altLang="ko-KR" sz="900" dirty="0"/>
              <a:t>(    )    </a:t>
            </a:r>
            <a:r>
              <a:rPr kumimoji="1" lang="ko-KR" altLang="en-US" sz="900" dirty="0" err="1"/>
              <a:t>미반환</a:t>
            </a:r>
            <a:r>
              <a:rPr kumimoji="1" lang="ko-KR" altLang="en-US" sz="900" dirty="0"/>
              <a:t> </a:t>
            </a:r>
            <a:r>
              <a:rPr kumimoji="1" lang="en-US" altLang="ko-KR" sz="900" dirty="0"/>
              <a:t>(    )</a:t>
            </a:r>
          </a:p>
          <a:p>
            <a:r>
              <a:rPr kumimoji="1" lang="ko-KR" altLang="en-US" sz="900" dirty="0"/>
              <a:t>  </a:t>
            </a:r>
            <a:r>
              <a:rPr kumimoji="1" lang="en-US" altLang="ko-KR" sz="900" dirty="0"/>
              <a:t>2025</a:t>
            </a:r>
            <a:r>
              <a:rPr kumimoji="1" lang="ko-KR" altLang="en-US" sz="900" dirty="0"/>
              <a:t>년               월               일</a:t>
            </a:r>
          </a:p>
          <a:p>
            <a:r>
              <a:rPr kumimoji="1" lang="ko-KR" altLang="en-US" sz="900" dirty="0"/>
              <a:t>성명 </a:t>
            </a:r>
            <a:r>
              <a:rPr kumimoji="1" lang="en-US" altLang="ko-KR" sz="900" dirty="0"/>
              <a:t>:                                 </a:t>
            </a:r>
            <a:r>
              <a:rPr kumimoji="1" lang="ko-KR" altLang="en-US" sz="900" dirty="0"/>
              <a:t> </a:t>
            </a:r>
            <a:r>
              <a:rPr kumimoji="1" lang="en-US" altLang="ko-KR" sz="900" dirty="0"/>
              <a:t>(</a:t>
            </a:r>
            <a:r>
              <a:rPr kumimoji="1" lang="ko-KR" altLang="en-US" sz="900" dirty="0"/>
              <a:t>인</a:t>
            </a:r>
            <a:r>
              <a:rPr kumimoji="1" lang="en-US" altLang="ko-KR" sz="900" dirty="0"/>
              <a:t>)</a:t>
            </a:r>
            <a:endParaRPr kumimoji="1" lang="ko-KR" altLang="en-US" sz="900" dirty="0"/>
          </a:p>
        </p:txBody>
      </p:sp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3284EB92-1041-3148-98BE-D4E76D3B54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3375310"/>
              </p:ext>
            </p:extLst>
          </p:nvPr>
        </p:nvGraphicFramePr>
        <p:xfrm>
          <a:off x="554892" y="2322947"/>
          <a:ext cx="6449056" cy="1021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7211">
                  <a:extLst>
                    <a:ext uri="{9D8B030D-6E8A-4147-A177-3AD203B41FA5}">
                      <a16:colId xmlns:a16="http://schemas.microsoft.com/office/drawing/2014/main" val="3886063027"/>
                    </a:ext>
                  </a:extLst>
                </a:gridCol>
                <a:gridCol w="2803937">
                  <a:extLst>
                    <a:ext uri="{9D8B030D-6E8A-4147-A177-3AD203B41FA5}">
                      <a16:colId xmlns:a16="http://schemas.microsoft.com/office/drawing/2014/main" val="2265147428"/>
                    </a:ext>
                  </a:extLst>
                </a:gridCol>
                <a:gridCol w="645644">
                  <a:extLst>
                    <a:ext uri="{9D8B030D-6E8A-4147-A177-3AD203B41FA5}">
                      <a16:colId xmlns:a16="http://schemas.microsoft.com/office/drawing/2014/main" val="3723600966"/>
                    </a:ext>
                  </a:extLst>
                </a:gridCol>
                <a:gridCol w="164154">
                  <a:extLst>
                    <a:ext uri="{9D8B030D-6E8A-4147-A177-3AD203B41FA5}">
                      <a16:colId xmlns:a16="http://schemas.microsoft.com/office/drawing/2014/main" val="3879131593"/>
                    </a:ext>
                  </a:extLst>
                </a:gridCol>
                <a:gridCol w="1448110">
                  <a:extLst>
                    <a:ext uri="{9D8B030D-6E8A-4147-A177-3AD203B41FA5}">
                      <a16:colId xmlns:a16="http://schemas.microsoft.com/office/drawing/2014/main" val="2071890189"/>
                    </a:ext>
                  </a:extLst>
                </a:gridCol>
              </a:tblGrid>
              <a:tr h="24873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성명 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한글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영문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900" b="0" dirty="0">
                          <a:solidFill>
                            <a:schemeClr val="tx1"/>
                          </a:solidFill>
                        </a:rPr>
                        <a:t>한글</a:t>
                      </a:r>
                      <a:r>
                        <a:rPr lang="en-US" altLang="ko-KR" sz="900" b="0" dirty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ko-KR" altLang="en-US" sz="900" b="0" dirty="0">
                          <a:solidFill>
                            <a:schemeClr val="tx1"/>
                          </a:solidFill>
                        </a:rPr>
                        <a:t>                                  </a:t>
                      </a:r>
                      <a:r>
                        <a:rPr lang="en-US" altLang="ko-KR" sz="900" b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900" b="0" dirty="0">
                          <a:solidFill>
                            <a:schemeClr val="tx1"/>
                          </a:solidFill>
                        </a:rPr>
                        <a:t>영문</a:t>
                      </a:r>
                      <a:r>
                        <a:rPr lang="en-US" altLang="ko-KR" sz="900" b="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생년월일</a:t>
                      </a:r>
                      <a:endParaRPr lang="ko-KR" altLang="en-US" sz="9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 sz="9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9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8050301"/>
                  </a:ext>
                </a:extLst>
              </a:tr>
              <a:tr h="25348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</a:rPr>
                        <a:t>주   소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latinLnBrk="1"/>
                      <a:endParaRPr lang="ko-KR" altLang="en-US" sz="9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1935269"/>
                  </a:ext>
                </a:extLst>
              </a:tr>
              <a:tr h="270131"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</a:rPr>
                        <a:t>연락처</a:t>
                      </a:r>
                      <a:endParaRPr lang="ko-KR" altLang="en-US" sz="9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9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</a:rPr>
                        <a:t>이메일주소</a:t>
                      </a:r>
                      <a:endParaRPr lang="ko-KR" altLang="en-US" sz="9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9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4952576"/>
                  </a:ext>
                </a:extLst>
              </a:tr>
              <a:tr h="248738"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</a:rPr>
                        <a:t>상금 </a:t>
                      </a:r>
                      <a:r>
                        <a:rPr lang="ko-KR" altLang="en-US" sz="900" b="0" dirty="0" err="1">
                          <a:solidFill>
                            <a:schemeClr val="tx1"/>
                          </a:solidFill>
                        </a:rPr>
                        <a:t>입금계좌</a:t>
                      </a:r>
                      <a:endParaRPr lang="ko-KR" altLang="en-US" sz="900" b="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900" b="0" dirty="0" err="1">
                          <a:solidFill>
                            <a:schemeClr val="tx1"/>
                          </a:solidFill>
                        </a:rPr>
                        <a:t>은행명</a:t>
                      </a:r>
                      <a:r>
                        <a:rPr lang="en-US" altLang="ko-KR" sz="900" b="0" dirty="0">
                          <a:solidFill>
                            <a:schemeClr val="tx1"/>
                          </a:solidFill>
                        </a:rPr>
                        <a:t>)                                        (</a:t>
                      </a:r>
                      <a:r>
                        <a:rPr lang="ko-KR" altLang="en-US" sz="900" b="0" dirty="0">
                          <a:solidFill>
                            <a:schemeClr val="tx1"/>
                          </a:solidFill>
                        </a:rPr>
                        <a:t>계좌번호</a:t>
                      </a:r>
                      <a:r>
                        <a:rPr lang="en-US" altLang="ko-KR" sz="900" b="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0824460"/>
                  </a:ext>
                </a:extLst>
              </a:tr>
            </a:tbl>
          </a:graphicData>
        </a:graphic>
      </p:graphicFrame>
      <p:sp>
        <p:nvSpPr>
          <p:cNvPr id="8" name="부제목 2">
            <a:extLst>
              <a:ext uri="{FF2B5EF4-FFF2-40B4-BE49-F238E27FC236}">
                <a16:creationId xmlns:a16="http://schemas.microsoft.com/office/drawing/2014/main" id="{0DD3B83E-D773-7F4D-8609-41689168F901}"/>
              </a:ext>
            </a:extLst>
          </p:cNvPr>
          <p:cNvSpPr txBox="1">
            <a:spLocks/>
          </p:cNvSpPr>
          <p:nvPr/>
        </p:nvSpPr>
        <p:spPr>
          <a:xfrm>
            <a:off x="2769853" y="5488592"/>
            <a:ext cx="5669756" cy="2581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755934" rtl="0" eaLnBrk="1" latinLnBrk="1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967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5934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3902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1869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9836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7803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5771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3738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ko-KR" altLang="en-US" dirty="0"/>
          </a:p>
        </p:txBody>
      </p:sp>
      <p:sp>
        <p:nvSpPr>
          <p:cNvPr id="9" name="부제목 2">
            <a:extLst>
              <a:ext uri="{FF2B5EF4-FFF2-40B4-BE49-F238E27FC236}">
                <a16:creationId xmlns:a16="http://schemas.microsoft.com/office/drawing/2014/main" id="{15AA2850-6D2A-284C-9FDD-5E6C96315DF2}"/>
              </a:ext>
            </a:extLst>
          </p:cNvPr>
          <p:cNvSpPr txBox="1">
            <a:spLocks/>
          </p:cNvSpPr>
          <p:nvPr/>
        </p:nvSpPr>
        <p:spPr>
          <a:xfrm>
            <a:off x="1792930" y="3550376"/>
            <a:ext cx="5669756" cy="2581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755934" rtl="0" eaLnBrk="1" latinLnBrk="1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967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5934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3902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1869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9836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7803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5771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3738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ko-KR" altLang="en-US" dirty="0"/>
              <a:t> </a:t>
            </a:r>
          </a:p>
        </p:txBody>
      </p:sp>
      <p:graphicFrame>
        <p:nvGraphicFramePr>
          <p:cNvPr id="10" name="표 9">
            <a:extLst>
              <a:ext uri="{FF2B5EF4-FFF2-40B4-BE49-F238E27FC236}">
                <a16:creationId xmlns:a16="http://schemas.microsoft.com/office/drawing/2014/main" id="{92EFA2B1-BE5F-F244-82A1-EE49C97D7B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655677"/>
              </p:ext>
            </p:extLst>
          </p:nvPr>
        </p:nvGraphicFramePr>
        <p:xfrm>
          <a:off x="554892" y="5532697"/>
          <a:ext cx="6449056" cy="1713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7211">
                  <a:extLst>
                    <a:ext uri="{9D8B030D-6E8A-4147-A177-3AD203B41FA5}">
                      <a16:colId xmlns:a16="http://schemas.microsoft.com/office/drawing/2014/main" val="3886063027"/>
                    </a:ext>
                  </a:extLst>
                </a:gridCol>
                <a:gridCol w="5061845">
                  <a:extLst>
                    <a:ext uri="{9D8B030D-6E8A-4147-A177-3AD203B41FA5}">
                      <a16:colId xmlns:a16="http://schemas.microsoft.com/office/drawing/2014/main" val="2265147428"/>
                    </a:ext>
                  </a:extLst>
                </a:gridCol>
              </a:tblGrid>
              <a:tr h="250091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900" dirty="0" err="1">
                          <a:solidFill>
                            <a:schemeClr val="tx1"/>
                          </a:solidFill>
                        </a:rPr>
                        <a:t>작품명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한글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영문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900" b="0" dirty="0">
                          <a:solidFill>
                            <a:schemeClr val="tx1"/>
                          </a:solidFill>
                        </a:rPr>
                        <a:t>한글</a:t>
                      </a:r>
                      <a:r>
                        <a:rPr lang="en-US" altLang="ko-KR" sz="900" b="0" dirty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ko-KR" altLang="en-US" sz="900" b="0" dirty="0">
                          <a:solidFill>
                            <a:schemeClr val="tx1"/>
                          </a:solidFill>
                        </a:rPr>
                        <a:t>                                            </a:t>
                      </a:r>
                      <a:r>
                        <a:rPr lang="en-US" altLang="ko-KR" sz="900" b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900" b="0" dirty="0">
                          <a:solidFill>
                            <a:schemeClr val="tx1"/>
                          </a:solidFill>
                        </a:rPr>
                        <a:t>영문</a:t>
                      </a:r>
                      <a:r>
                        <a:rPr lang="en-US" altLang="ko-KR" sz="900" b="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8050301"/>
                  </a:ext>
                </a:extLst>
              </a:tr>
              <a:tr h="274613"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</a:rPr>
                        <a:t>작품설명</a:t>
                      </a:r>
                      <a:endParaRPr lang="en-US" altLang="ko-KR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</a:rPr>
                        <a:t>규격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</a:rPr>
                        <a:t>재료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</a:rPr>
                        <a:t>출품수량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900" b="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900" b="0" dirty="0">
                          <a:solidFill>
                            <a:schemeClr val="tx1"/>
                          </a:solidFill>
                        </a:rPr>
                        <a:t>규격</a:t>
                      </a:r>
                      <a:r>
                        <a:rPr lang="en-US" altLang="ko-KR" sz="900" b="0" dirty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ko-KR" altLang="en-US" sz="900" b="0" dirty="0">
                          <a:solidFill>
                            <a:schemeClr val="tx1"/>
                          </a:solidFill>
                        </a:rPr>
                        <a:t>                                            </a:t>
                      </a:r>
                      <a:r>
                        <a:rPr lang="en-US" altLang="ko-KR" sz="900" b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900" b="0" dirty="0">
                          <a:solidFill>
                            <a:schemeClr val="tx1"/>
                          </a:solidFill>
                        </a:rPr>
                        <a:t>재료</a:t>
                      </a:r>
                      <a:r>
                        <a:rPr lang="en-US" altLang="ko-KR" sz="900" b="0" dirty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ko-KR" altLang="en-US" sz="900" b="0" dirty="0">
                          <a:solidFill>
                            <a:schemeClr val="tx1"/>
                          </a:solidFill>
                        </a:rPr>
                        <a:t>                                            </a:t>
                      </a:r>
                      <a:r>
                        <a:rPr lang="en-US" altLang="ko-KR" sz="900" b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900" b="0" dirty="0" err="1">
                          <a:solidFill>
                            <a:schemeClr val="tx1"/>
                          </a:solidFill>
                        </a:rPr>
                        <a:t>출품수량</a:t>
                      </a:r>
                      <a:r>
                        <a:rPr lang="en-US" altLang="ko-KR" sz="900" b="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9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1935269"/>
                  </a:ext>
                </a:extLst>
              </a:tr>
              <a:tr h="896302">
                <a:tc vMerge="1">
                  <a:txBody>
                    <a:bodyPr/>
                    <a:lstStyle/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9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900" b="0" dirty="0" err="1">
                          <a:solidFill>
                            <a:schemeClr val="tx1"/>
                          </a:solidFill>
                        </a:rPr>
                        <a:t>작품설명</a:t>
                      </a:r>
                      <a:r>
                        <a:rPr lang="en-US" altLang="ko-KR" sz="900" b="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4952576"/>
                  </a:ext>
                </a:extLst>
              </a:tr>
            </a:tbl>
          </a:graphicData>
        </a:graphic>
      </p:graphicFrame>
      <p:graphicFrame>
        <p:nvGraphicFramePr>
          <p:cNvPr id="11" name="표 10">
            <a:extLst>
              <a:ext uri="{FF2B5EF4-FFF2-40B4-BE49-F238E27FC236}">
                <a16:creationId xmlns:a16="http://schemas.microsoft.com/office/drawing/2014/main" id="{56727781-1446-B141-8400-61ACA4F0C3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91133"/>
              </p:ext>
            </p:extLst>
          </p:nvPr>
        </p:nvGraphicFramePr>
        <p:xfrm>
          <a:off x="554892" y="8114076"/>
          <a:ext cx="3071447" cy="2132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0678">
                  <a:extLst>
                    <a:ext uri="{9D8B030D-6E8A-4147-A177-3AD203B41FA5}">
                      <a16:colId xmlns:a16="http://schemas.microsoft.com/office/drawing/2014/main" val="3886063027"/>
                    </a:ext>
                  </a:extLst>
                </a:gridCol>
                <a:gridCol w="2410769">
                  <a:extLst>
                    <a:ext uri="{9D8B030D-6E8A-4147-A177-3AD203B41FA5}">
                      <a16:colId xmlns:a16="http://schemas.microsoft.com/office/drawing/2014/main" val="2265147428"/>
                    </a:ext>
                  </a:extLst>
                </a:gridCol>
              </a:tblGrid>
              <a:tr h="519380">
                <a:tc>
                  <a:txBody>
                    <a:bodyPr/>
                    <a:lstStyle/>
                    <a:p>
                      <a:pPr latinLnBrk="1"/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접수번호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8050301"/>
                  </a:ext>
                </a:extLst>
              </a:tr>
              <a:tr h="529297">
                <a:tc>
                  <a:txBody>
                    <a:bodyPr/>
                    <a:lstStyle/>
                    <a:p>
                      <a:pPr latinLnBrk="1"/>
                      <a:endParaRPr lang="en-US" altLang="ko-KR" sz="900" b="1" dirty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</a:rPr>
                        <a:t>출품부문</a:t>
                      </a:r>
                      <a:endParaRPr lang="ko-KR" alt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1935269"/>
                  </a:ext>
                </a:extLst>
              </a:tr>
              <a:tr h="564050"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</a:rPr>
                        <a:t>작 품 명</a:t>
                      </a:r>
                      <a:endParaRPr lang="ko-KR" altLang="en-US" sz="9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4952576"/>
                  </a:ext>
                </a:extLst>
              </a:tr>
              <a:tr h="519380"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</a:rPr>
                        <a:t>작 가 명 </a:t>
                      </a:r>
                      <a:endParaRPr lang="ko-KR" altLang="en-US" sz="900" b="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0824460"/>
                  </a:ext>
                </a:extLst>
              </a:tr>
            </a:tbl>
          </a:graphicData>
        </a:graphic>
      </p:graphicFrame>
      <p:sp>
        <p:nvSpPr>
          <p:cNvPr id="12" name="부제목 2">
            <a:extLst>
              <a:ext uri="{FF2B5EF4-FFF2-40B4-BE49-F238E27FC236}">
                <a16:creationId xmlns:a16="http://schemas.microsoft.com/office/drawing/2014/main" id="{E9E88751-62CA-5449-AEA6-41B9C15E3C81}"/>
              </a:ext>
            </a:extLst>
          </p:cNvPr>
          <p:cNvSpPr txBox="1">
            <a:spLocks/>
          </p:cNvSpPr>
          <p:nvPr/>
        </p:nvSpPr>
        <p:spPr>
          <a:xfrm>
            <a:off x="647456" y="7429645"/>
            <a:ext cx="2978883" cy="6301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755934" rtl="0" eaLnBrk="1" latinLnBrk="1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967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5934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3902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1869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9836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7803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5771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3738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ko-KR" altLang="en-US" sz="1400" b="1" dirty="0"/>
              <a:t>제</a:t>
            </a:r>
            <a:r>
              <a:rPr kumimoji="1" lang="en-US" altLang="ko-KR" sz="1400" b="1" dirty="0"/>
              <a:t>9</a:t>
            </a:r>
            <a:r>
              <a:rPr kumimoji="1" lang="ko-KR" altLang="en-US" sz="1400" b="1" dirty="0"/>
              <a:t>회 전국 세종 </a:t>
            </a:r>
            <a:r>
              <a:rPr kumimoji="1" lang="ko-KR" altLang="en-US" sz="1400" b="1" dirty="0" err="1"/>
              <a:t>한글디자인</a:t>
            </a:r>
            <a:r>
              <a:rPr kumimoji="1" lang="ko-KR" altLang="en-US" sz="1400" b="1" dirty="0"/>
              <a:t> 공모전 </a:t>
            </a:r>
          </a:p>
          <a:p>
            <a:r>
              <a:rPr kumimoji="1" lang="ko-KR" altLang="en-US" sz="1400" b="1" dirty="0" err="1"/>
              <a:t>출품접수증</a:t>
            </a:r>
            <a:endParaRPr kumimoji="1" lang="ko-KR" altLang="en-US" sz="1400" b="1" dirty="0"/>
          </a:p>
        </p:txBody>
      </p:sp>
      <p:sp>
        <p:nvSpPr>
          <p:cNvPr id="13" name="부제목 2">
            <a:extLst>
              <a:ext uri="{FF2B5EF4-FFF2-40B4-BE49-F238E27FC236}">
                <a16:creationId xmlns:a16="http://schemas.microsoft.com/office/drawing/2014/main" id="{4734E116-1101-3344-B686-B755639A7C60}"/>
              </a:ext>
            </a:extLst>
          </p:cNvPr>
          <p:cNvSpPr txBox="1">
            <a:spLocks/>
          </p:cNvSpPr>
          <p:nvPr/>
        </p:nvSpPr>
        <p:spPr>
          <a:xfrm>
            <a:off x="4015890" y="7429645"/>
            <a:ext cx="2978883" cy="6301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755934" rtl="0" eaLnBrk="1" latinLnBrk="1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967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5934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3902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1869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9836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7803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5771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3738" indent="0" algn="ctr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ko-KR" altLang="en-US" sz="1400" b="1" dirty="0"/>
              <a:t>제</a:t>
            </a:r>
            <a:r>
              <a:rPr kumimoji="1" lang="en-US" altLang="ko-KR" sz="1400" b="1" dirty="0"/>
              <a:t>9</a:t>
            </a:r>
            <a:r>
              <a:rPr kumimoji="1" lang="ko-KR" altLang="en-US" sz="1400" b="1" dirty="0"/>
              <a:t>회 전국 세종 </a:t>
            </a:r>
            <a:r>
              <a:rPr kumimoji="1" lang="ko-KR" altLang="en-US" sz="1400" b="1" dirty="0" err="1"/>
              <a:t>한글디자인</a:t>
            </a:r>
            <a:r>
              <a:rPr kumimoji="1" lang="ko-KR" altLang="en-US" sz="1400" b="1" dirty="0"/>
              <a:t> 공모전 </a:t>
            </a:r>
          </a:p>
          <a:p>
            <a:r>
              <a:rPr kumimoji="1" lang="ko-KR" altLang="en-US" sz="1400" b="1" dirty="0"/>
              <a:t>반출증 </a:t>
            </a:r>
            <a:r>
              <a:rPr kumimoji="1" lang="en-US" altLang="ko-KR" sz="1400" b="1" dirty="0"/>
              <a:t>(</a:t>
            </a:r>
            <a:r>
              <a:rPr kumimoji="1" lang="ko-KR" altLang="en-US" sz="1400" b="1" dirty="0"/>
              <a:t>접수번호 </a:t>
            </a:r>
            <a:r>
              <a:rPr kumimoji="1" lang="en-US" altLang="ko-KR" sz="1400" b="1" dirty="0"/>
              <a:t>:              )</a:t>
            </a:r>
            <a:endParaRPr kumimoji="1" lang="ko-KR" altLang="en-US" sz="1400" b="1" dirty="0"/>
          </a:p>
        </p:txBody>
      </p:sp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04AB3BC2-4246-454F-802B-3F489948B5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494914"/>
              </p:ext>
            </p:extLst>
          </p:nvPr>
        </p:nvGraphicFramePr>
        <p:xfrm>
          <a:off x="3929918" y="8114075"/>
          <a:ext cx="3143933" cy="2132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380">
                  <a:extLst>
                    <a:ext uri="{9D8B030D-6E8A-4147-A177-3AD203B41FA5}">
                      <a16:colId xmlns:a16="http://schemas.microsoft.com/office/drawing/2014/main" val="3886063027"/>
                    </a:ext>
                  </a:extLst>
                </a:gridCol>
                <a:gridCol w="2516553">
                  <a:extLst>
                    <a:ext uri="{9D8B030D-6E8A-4147-A177-3AD203B41FA5}">
                      <a16:colId xmlns:a16="http://schemas.microsoft.com/office/drawing/2014/main" val="2265147428"/>
                    </a:ext>
                  </a:extLst>
                </a:gridCol>
              </a:tblGrid>
              <a:tr h="233183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</a:rPr>
                        <a:t>분     야</a:t>
                      </a:r>
                      <a:endParaRPr lang="en-US" altLang="ko-KR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공예</a:t>
                      </a:r>
                      <a:r>
                        <a:rPr lang="en-US" altLang="ko-KR" sz="9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    ), </a:t>
                      </a:r>
                      <a:r>
                        <a:rPr lang="ko-KR" altLang="en-US" sz="9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시각 </a:t>
                      </a:r>
                      <a:r>
                        <a:rPr lang="en-US" altLang="ko-KR" sz="9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    ), </a:t>
                      </a:r>
                      <a:r>
                        <a:rPr lang="ko-KR" altLang="en-US" sz="9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문화상품</a:t>
                      </a:r>
                      <a:r>
                        <a:rPr lang="en-US" altLang="ko-KR" sz="9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    ), </a:t>
                      </a:r>
                      <a:r>
                        <a:rPr lang="ko-KR" altLang="en-US" sz="9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기타 </a:t>
                      </a:r>
                      <a:r>
                        <a:rPr lang="en-US" altLang="ko-KR" sz="9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    ) </a:t>
                      </a:r>
                      <a:endParaRPr lang="ko-KR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8050301"/>
                  </a:ext>
                </a:extLst>
              </a:tr>
              <a:tr h="233183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</a:rPr>
                        <a:t>작 품 명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1935269"/>
                  </a:ext>
                </a:extLst>
              </a:tr>
              <a:tr h="233183"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</a:rPr>
                        <a:t>작 가 명 </a:t>
                      </a:r>
                      <a:endParaRPr lang="ko-KR" altLang="en-US" sz="900" b="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4952576"/>
                  </a:ext>
                </a:extLst>
              </a:tr>
              <a:tr h="1362012">
                <a:tc gridSpan="2">
                  <a:txBody>
                    <a:bodyPr/>
                    <a:lstStyle/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✽</a:t>
                      </a:r>
                      <a:r>
                        <a:rPr lang="ko-KR" altLang="en-US" sz="800" b="1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전시기간</a:t>
                      </a:r>
                      <a:r>
                        <a:rPr lang="en-US" altLang="ko-KR" sz="800" b="1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800" b="0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800" b="0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 2025. 10. 2.(</a:t>
                      </a:r>
                      <a:r>
                        <a:rPr lang="ko-KR" altLang="en-US" sz="800" b="0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목</a:t>
                      </a:r>
                      <a:r>
                        <a:rPr lang="en-US" altLang="ko-KR" sz="800" b="0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800" b="0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lang="en-US" altLang="ko-KR" sz="800" b="0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10. 12.(</a:t>
                      </a:r>
                      <a:r>
                        <a:rPr lang="ko-KR" altLang="en-US" sz="800" b="0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sz="800" b="0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), </a:t>
                      </a:r>
                      <a:r>
                        <a:rPr lang="ko-KR" altLang="en-US" sz="800" b="0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세종대왕역사문화관 기획전시실</a:t>
                      </a:r>
                      <a:r>
                        <a:rPr lang="en-US" altLang="ko-KR" sz="800" b="0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(</a:t>
                      </a:r>
                      <a:r>
                        <a:rPr lang="ko-KR" altLang="en-US" sz="800" b="0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예정</a:t>
                      </a:r>
                      <a:r>
                        <a:rPr lang="en-US" altLang="ko-KR" sz="800" b="0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✽</a:t>
                      </a:r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반출기간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</a:t>
                      </a: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1. </a:t>
                      </a:r>
                      <a:r>
                        <a:rPr lang="ko-KR" altLang="en-US" sz="8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전시반출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8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전시종료일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포함 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8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일이내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8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전시장소와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동일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2. </a:t>
                      </a:r>
                      <a:r>
                        <a:rPr lang="ko-KR" altLang="en-US" sz="8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낙선반출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심사결과발표 당일 포함 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8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일이내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접수처에서 반출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✽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공지사항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</a:t>
                      </a: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위 기간 내 미 반출에 대하여 주최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주관 기관은 분실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파손 및   </a:t>
                      </a: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기타의 책임을 지지 아니함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전시가 연장되면 반출도 연장함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✽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연락처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T. 031) 883-3088 / F. 031) 883-3089</a:t>
                      </a: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자세한 사항은 세종한글문화포럼 홈페이지</a:t>
                      </a: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</a:t>
                      </a:r>
                      <a:r>
                        <a:rPr lang="ko-KR" altLang="en-US" sz="8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여주시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홈페이지 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(http://</a:t>
                      </a:r>
                      <a:r>
                        <a:rPr lang="en-US" altLang="ko-KR" sz="8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www.yeoju.go.kr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참조</a:t>
                      </a:r>
                      <a:endParaRPr lang="en-US" altLang="ko-KR" sz="8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✽시상식 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2025.10.02.(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목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8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영릉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세종대왕역사문화관 앞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예정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0824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2337264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88</ep:Words>
  <ep:PresentationFormat>사용자 지정</ep:PresentationFormat>
  <ep:Paragraphs>14</ep:Paragraphs>
  <ep:Slides>1</ep:Slides>
  <ep:Notes>1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Office 테마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2023-08-23T13:16:13.000</dcterms:created>
  <dc:creator>Microsoft Office 사용자</dc:creator>
  <cp:lastModifiedBy>kyj48</cp:lastModifiedBy>
  <dcterms:modified xsi:type="dcterms:W3CDTF">2025-08-11T08:05:08.073</dcterms:modified>
  <cp:revision>19</cp:revision>
  <dc:title>PowerPoint 프레젠테이션</dc:title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